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6" r:id="rId5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E6F5"/>
    <a:srgbClr val="ADE9F9"/>
    <a:srgbClr val="F1D5BB"/>
    <a:srgbClr val="FEC49C"/>
    <a:srgbClr val="FECDAC"/>
    <a:srgbClr val="B4F2F2"/>
    <a:srgbClr val="F5B1EF"/>
    <a:srgbClr val="E9E1E8"/>
    <a:srgbClr val="EDDDE9"/>
    <a:srgbClr val="E1C5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0637"/>
    <p:restoredTop sz="94660"/>
  </p:normalViewPr>
  <p:slideViewPr>
    <p:cSldViewPr>
      <p:cViewPr varScale="1">
        <p:scale>
          <a:sx n="65" d="100"/>
          <a:sy n="65" d="100"/>
        </p:scale>
        <p:origin x="720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342900" y="2387382"/>
            <a:ext cx="6172200" cy="1941549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342900" y="4467613"/>
            <a:ext cx="6172200" cy="332836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2508730"/>
            <a:ext cx="6172200" cy="611934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1" y="396700"/>
            <a:ext cx="1543051" cy="82313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1" cy="82313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2024/8/28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2900" y="2508730"/>
            <a:ext cx="6172200" cy="618415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2024/8/28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342900" y="4259590"/>
            <a:ext cx="6172200" cy="1525502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1711305"/>
            <a:ext cx="6172200" cy="2548285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508732"/>
            <a:ext cx="2978088" cy="611934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10009" y="2508732"/>
            <a:ext cx="3005091" cy="611934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2024/8/28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2978088" cy="9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2978088" cy="548658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537012" y="2217386"/>
            <a:ext cx="2978088" cy="9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537012" y="3141486"/>
            <a:ext cx="2978088" cy="548658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8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26923" y="394408"/>
            <a:ext cx="3545579" cy="81500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456723"/>
            <a:ext cx="2256235" cy="617135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344216" y="6773203"/>
            <a:ext cx="4114800" cy="818623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307151"/>
            <a:ext cx="4114800" cy="632497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657302"/>
            <a:ext cx="4114800" cy="970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2024/8/28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889829" y="9009451"/>
            <a:ext cx="3078343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604721"/>
            <a:ext cx="6172200" cy="14359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508730"/>
            <a:ext cx="6172200" cy="6184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5"/>
            <a:r>
              <a:rPr kumimoji="1" lang="ja-JP" altLang="en-US" dirty="0"/>
              <a:t>第 </a:t>
            </a:r>
            <a:r>
              <a:rPr kumimoji="1" lang="en-US" altLang="ja-JP" dirty="0"/>
              <a:t>6 </a:t>
            </a:r>
            <a:r>
              <a:rPr kumimoji="1" lang="ja-JP" altLang="en-US" dirty="0"/>
              <a:t>レベル</a:t>
            </a:r>
          </a:p>
          <a:p>
            <a:pPr lvl="6"/>
            <a:r>
              <a:rPr kumimoji="1" lang="ja-JP" altLang="en-US" dirty="0"/>
              <a:t>第 </a:t>
            </a:r>
            <a:r>
              <a:rPr kumimoji="1" lang="en-US" altLang="ja-JP" dirty="0"/>
              <a:t>7 </a:t>
            </a:r>
            <a:r>
              <a:rPr kumimoji="1" lang="ja-JP" altLang="en-US" dirty="0"/>
              <a:t>レベル</a:t>
            </a:r>
          </a:p>
          <a:p>
            <a:pPr lvl="7"/>
            <a:r>
              <a:rPr kumimoji="1" lang="ja-JP" altLang="en-US" dirty="0"/>
              <a:t>第 </a:t>
            </a:r>
            <a:r>
              <a:rPr kumimoji="1" lang="en-US" altLang="ja-JP" dirty="0"/>
              <a:t>8 </a:t>
            </a:r>
            <a:r>
              <a:rPr kumimoji="1" lang="ja-JP" altLang="en-US" dirty="0"/>
              <a:t>レベル</a:t>
            </a:r>
          </a:p>
          <a:p>
            <a:pPr lvl="8"/>
            <a:r>
              <a:rPr kumimoji="1" lang="ja-JP" altLang="en-US" dirty="0"/>
              <a:t>第 </a:t>
            </a:r>
            <a:r>
              <a:rPr kumimoji="1" lang="en-US" altLang="ja-JP" dirty="0"/>
              <a:t>9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009451"/>
            <a:ext cx="1411915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2024/8/28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076183" y="9009451"/>
            <a:ext cx="1438917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https://nakano-wakamono.space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92D050"/>
          </a:fgClr>
          <a:bgClr>
            <a:schemeClr val="accent6">
              <a:lumMod val="60000"/>
              <a:lumOff val="4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図形 22">
            <a:extLst>
              <a:ext uri="{FF2B5EF4-FFF2-40B4-BE49-F238E27FC236}">
                <a16:creationId xmlns:a16="http://schemas.microsoft.com/office/drawing/2014/main" id="{C3AAA42E-26FA-31C6-06D0-65CF3D196155}"/>
              </a:ext>
            </a:extLst>
          </p:cNvPr>
          <p:cNvSpPr/>
          <p:nvPr/>
        </p:nvSpPr>
        <p:spPr>
          <a:xfrm>
            <a:off x="3546739" y="6298146"/>
            <a:ext cx="3139471" cy="3451070"/>
          </a:xfrm>
          <a:prstGeom prst="roundRect">
            <a:avLst>
              <a:gd name="adj" fmla="val 9223"/>
            </a:avLst>
          </a:prstGeom>
          <a:solidFill>
            <a:schemeClr val="bg1">
              <a:alpha val="40000"/>
            </a:schemeClr>
          </a:solidFill>
          <a:ln w="28575" cap="rnd" cmpd="sng" algn="ctr">
            <a:solidFill>
              <a:schemeClr val="accent4">
                <a:lumMod val="50000"/>
              </a:schemeClr>
            </a:solidFill>
            <a:prstDash val="sysDot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ja-JP" altLang="en-US"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～まごころドーナッツとは？～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  <a:defRPr lang="ja-JP" altLang="en-US"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中野区にある若者のフリースペースです。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  <a:defRPr lang="ja-JP" altLang="en-US"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いろいろな過ごし方ができる場所で、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  <a:defRPr lang="ja-JP" altLang="en-US"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さまざまなプログラムも実施しています。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  <a:defRPr lang="ja-JP" altLang="en-US"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ぜひ立ち寄ってみてください。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  <a:defRPr lang="ja-JP" altLang="en-US"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詳しく知りたい方は、下記電話番号にご連絡、もしくはＨＰをチェックしてください。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269875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Tx/>
              <a:buSzTx/>
              <a:buFontTx/>
              <a:buNone/>
              <a:tabLst/>
              <a:defRPr lang="ja-JP" altLang="en-US"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📞０３-５９３７-３６６４</a:t>
            </a:r>
          </a:p>
          <a:p>
            <a:pPr marL="176213" marR="0" lvl="0" indent="-825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ja-JP" altLang="en-US"/>
            </a:pP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  <a:hlinkClick r:id="rId2"/>
              </a:rPr>
              <a:t>https://nakanowakamono.space/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17303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ja-JP" altLang="en-US"/>
            </a:pPr>
            <a:endParaRPr lang="en-US" altLang="ja-JP" sz="12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303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ja-JP" altLang="en-US"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17303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ja-JP" altLang="en-US"/>
            </a:pPr>
            <a:endParaRPr lang="en-US" altLang="ja-JP" sz="12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303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ja-JP" altLang="en-US"/>
            </a:pP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17303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ja-JP" altLang="en-US"/>
            </a:pP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1108" name="テキスト 68"/>
          <p:cNvSpPr txBox="1"/>
          <p:nvPr/>
        </p:nvSpPr>
        <p:spPr>
          <a:xfrm>
            <a:off x="156250" y="632104"/>
            <a:ext cx="6701750" cy="1754326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>
              <a:lnSpc>
                <a:spcPct val="100000"/>
              </a:lnSpc>
              <a:defRPr lang="ja-JP" altLang="en-US"/>
            </a:pPr>
            <a:r>
              <a:rPr lang="ja-JP" altLang="en-US" sz="54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出張</a:t>
            </a:r>
            <a:r>
              <a:rPr lang="ja-JP" altLang="en-US" sz="40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まごころドーナッツ</a:t>
            </a:r>
            <a:endParaRPr lang="en-US" altLang="ja-JP" sz="4000" b="1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00000"/>
              </a:lnSpc>
              <a:defRPr lang="ja-JP" altLang="en-US"/>
            </a:pPr>
            <a:r>
              <a:rPr lang="en-US" altLang="ja-JP" sz="40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in</a:t>
            </a:r>
            <a:r>
              <a:rPr lang="ja-JP" altLang="en-US" sz="54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新井</a:t>
            </a:r>
          </a:p>
        </p:txBody>
      </p:sp>
      <p:sp>
        <p:nvSpPr>
          <p:cNvPr id="1115" name="テキスト 77"/>
          <p:cNvSpPr txBox="1"/>
          <p:nvPr/>
        </p:nvSpPr>
        <p:spPr>
          <a:xfrm>
            <a:off x="3546739" y="1423498"/>
            <a:ext cx="3198273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lang="ja-JP" altLang="en-US"/>
            </a:pPr>
            <a:r>
              <a:rPr lang="en-US" altLang="ja-JP" sz="7200" b="1" u="dottedHeavy" dirty="0">
                <a:solidFill>
                  <a:schemeClr val="tx1">
                    <a:lumMod val="85000"/>
                    <a:lumOff val="15000"/>
                  </a:schemeClr>
                </a:solidFill>
                <a:uFill>
                  <a:solidFill>
                    <a:srgbClr val="FFC000"/>
                  </a:solidFill>
                </a:u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</a:t>
            </a:r>
            <a:r>
              <a:rPr lang="ja-JP" altLang="en-US" sz="2000" b="1" u="dottedHeavy" dirty="0">
                <a:solidFill>
                  <a:schemeClr val="tx1">
                    <a:lumMod val="85000"/>
                    <a:lumOff val="15000"/>
                  </a:schemeClr>
                </a:solidFill>
                <a:uFill>
                  <a:solidFill>
                    <a:srgbClr val="FFC000"/>
                  </a:solidFill>
                </a:u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ja-JP" altLang="en-US" sz="2000" b="0" u="dottedHeavy" dirty="0">
                <a:solidFill>
                  <a:schemeClr val="tx1">
                    <a:lumMod val="85000"/>
                    <a:lumOff val="15000"/>
                  </a:schemeClr>
                </a:solidFill>
                <a:uFill>
                  <a:solidFill>
                    <a:srgbClr val="FFC000"/>
                  </a:solidFill>
                </a:u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r>
              <a:rPr lang="en-US" altLang="ja-JP" sz="7200" b="1" u="dottedHeavy" dirty="0">
                <a:solidFill>
                  <a:schemeClr val="tx1">
                    <a:lumMod val="85000"/>
                    <a:lumOff val="15000"/>
                  </a:schemeClr>
                </a:solidFill>
                <a:uFill>
                  <a:solidFill>
                    <a:srgbClr val="FFC000"/>
                  </a:solidFill>
                </a:u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2000" b="1" u="dottedHeavy" dirty="0">
                <a:solidFill>
                  <a:schemeClr val="tx1">
                    <a:lumMod val="85000"/>
                    <a:lumOff val="15000"/>
                  </a:schemeClr>
                </a:solidFill>
                <a:uFill>
                  <a:solidFill>
                    <a:srgbClr val="FFC000"/>
                  </a:solidFill>
                </a:u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ja-JP" altLang="en-US" sz="2000" b="0" u="dottedHeavy" dirty="0">
                <a:solidFill>
                  <a:schemeClr val="tx1">
                    <a:lumMod val="85000"/>
                    <a:lumOff val="15000"/>
                  </a:schemeClr>
                </a:solidFill>
                <a:uFill>
                  <a:solidFill>
                    <a:srgbClr val="FFC000"/>
                  </a:solidFill>
                </a:u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2000" b="1" u="dottedHeavy" dirty="0">
                <a:solidFill>
                  <a:schemeClr val="tx1">
                    <a:lumMod val="85000"/>
                    <a:lumOff val="15000"/>
                  </a:schemeClr>
                </a:solidFill>
                <a:uFill>
                  <a:solidFill>
                    <a:srgbClr val="FFC000"/>
                  </a:solidFill>
                </a:u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（水）</a:t>
            </a:r>
            <a:endParaRPr lang="en-US" altLang="ja-JP" sz="2000" b="1" u="dottedHeavy" dirty="0">
              <a:solidFill>
                <a:schemeClr val="tx1">
                  <a:lumMod val="85000"/>
                  <a:lumOff val="15000"/>
                </a:schemeClr>
              </a:solidFill>
              <a:uFill>
                <a:solidFill>
                  <a:srgbClr val="FFC000"/>
                </a:solidFill>
              </a:u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defRPr lang="ja-JP" altLang="en-US"/>
            </a:pPr>
            <a:r>
              <a:rPr lang="en-US" altLang="ja-JP" sz="2000" b="1" u="dottedHeavy" dirty="0">
                <a:solidFill>
                  <a:schemeClr val="tx1">
                    <a:lumMod val="85000"/>
                    <a:lumOff val="15000"/>
                  </a:schemeClr>
                </a:solidFill>
                <a:uFill>
                  <a:solidFill>
                    <a:srgbClr val="FFC000"/>
                  </a:solidFill>
                </a:u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11</a:t>
            </a:r>
            <a:r>
              <a:rPr lang="ja-JP" altLang="en-US" sz="2000" b="1" u="dottedHeavy" dirty="0">
                <a:solidFill>
                  <a:schemeClr val="tx1">
                    <a:lumMod val="85000"/>
                    <a:lumOff val="15000"/>
                  </a:schemeClr>
                </a:solidFill>
                <a:uFill>
                  <a:solidFill>
                    <a:srgbClr val="FFC000"/>
                  </a:solidFill>
                </a:u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</a:t>
            </a:r>
            <a:r>
              <a:rPr lang="en-US" altLang="ja-JP" sz="2000" b="1" u="dottedHeavy" dirty="0">
                <a:solidFill>
                  <a:schemeClr val="tx1">
                    <a:lumMod val="85000"/>
                    <a:lumOff val="15000"/>
                  </a:schemeClr>
                </a:solidFill>
                <a:uFill>
                  <a:solidFill>
                    <a:srgbClr val="FFC000"/>
                  </a:solidFill>
                </a:u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2000" b="1" u="dottedHeavy" dirty="0">
                <a:solidFill>
                  <a:schemeClr val="tx1">
                    <a:lumMod val="85000"/>
                    <a:lumOff val="15000"/>
                  </a:schemeClr>
                </a:solidFill>
                <a:uFill>
                  <a:solidFill>
                    <a:srgbClr val="FFC000"/>
                  </a:solidFill>
                </a:u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分～1</a:t>
            </a:r>
            <a:r>
              <a:rPr lang="en-US" altLang="ja-JP" sz="2000" b="1" u="dottedHeavy" dirty="0">
                <a:solidFill>
                  <a:schemeClr val="tx1">
                    <a:lumMod val="85000"/>
                    <a:lumOff val="15000"/>
                  </a:schemeClr>
                </a:solidFill>
                <a:uFill>
                  <a:solidFill>
                    <a:srgbClr val="FFC000"/>
                  </a:solidFill>
                </a:u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</a:t>
            </a:r>
            <a:r>
              <a:rPr lang="ja-JP" altLang="en-US" sz="2000" b="1" u="dottedHeavy" dirty="0">
                <a:solidFill>
                  <a:schemeClr val="tx1">
                    <a:lumMod val="85000"/>
                    <a:lumOff val="15000"/>
                  </a:schemeClr>
                </a:solidFill>
                <a:uFill>
                  <a:solidFill>
                    <a:srgbClr val="FFC000"/>
                  </a:solidFill>
                </a:u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</a:t>
            </a:r>
            <a:r>
              <a:rPr lang="en-US" altLang="ja-JP" sz="2000" b="1" u="dottedHeavy" dirty="0">
                <a:solidFill>
                  <a:schemeClr val="tx1">
                    <a:lumMod val="85000"/>
                    <a:lumOff val="15000"/>
                  </a:schemeClr>
                </a:solidFill>
                <a:uFill>
                  <a:solidFill>
                    <a:srgbClr val="FFC000"/>
                  </a:solidFill>
                </a:u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2000" b="1" u="dottedHeavy" dirty="0">
                <a:solidFill>
                  <a:schemeClr val="tx1">
                    <a:lumMod val="85000"/>
                    <a:lumOff val="15000"/>
                  </a:schemeClr>
                </a:solidFill>
                <a:uFill>
                  <a:solidFill>
                    <a:srgbClr val="FFC000"/>
                  </a:solidFill>
                </a:u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</a:t>
            </a:r>
          </a:p>
        </p:txBody>
      </p:sp>
      <p:sp>
        <p:nvSpPr>
          <p:cNvPr id="1121" name="図形 22"/>
          <p:cNvSpPr/>
          <p:nvPr/>
        </p:nvSpPr>
        <p:spPr>
          <a:xfrm>
            <a:off x="192468" y="6284996"/>
            <a:ext cx="3139471" cy="3451070"/>
          </a:xfrm>
          <a:prstGeom prst="roundRect">
            <a:avLst>
              <a:gd name="adj" fmla="val 9223"/>
            </a:avLst>
          </a:prstGeom>
          <a:solidFill>
            <a:schemeClr val="bg1">
              <a:alpha val="40000"/>
            </a:schemeClr>
          </a:solidFill>
          <a:ln w="28575" cap="rnd" cmpd="sng" algn="ctr">
            <a:solidFill>
              <a:schemeClr val="accent4">
                <a:lumMod val="50000"/>
              </a:schemeClr>
            </a:solidFill>
            <a:prstDash val="sysDot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22" name="テキスト 90"/>
          <p:cNvSpPr txBox="1"/>
          <p:nvPr/>
        </p:nvSpPr>
        <p:spPr>
          <a:xfrm>
            <a:off x="279643" y="6412692"/>
            <a:ext cx="2954691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〈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場所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〉</a:t>
            </a:r>
          </a:p>
          <a:p>
            <a:pPr algn="ctr"/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新井区民活動センター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和室１・２</a:t>
            </a:r>
          </a:p>
          <a:p>
            <a:pPr algn="ctr"/>
            <a:r>
              <a:rPr lang="zh-TW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中野区新井３丁目１１−４</a:t>
            </a:r>
            <a:endParaRPr lang="en-US" altLang="zh-TW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en-US" altLang="ja-JP" sz="1400" u="none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lnSpc>
                <a:spcPct val="100000"/>
              </a:lnSpc>
              <a:defRPr lang="ja-JP" altLang="en-US"/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〈内容〉</a:t>
            </a:r>
          </a:p>
          <a:p>
            <a:pPr>
              <a:lnSpc>
                <a:spcPct val="100000"/>
              </a:lnSpc>
              <a:defRPr lang="ja-JP" altLang="en-US"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この日は新井区民活動センターの和室がまごころドーナッツになります！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00000"/>
              </a:lnSpc>
              <a:defRPr lang="ja-JP" altLang="en-US"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終日フリータイムです。未登録のかたの見学やお試し利用も大歓迎です。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00000"/>
              </a:lnSpc>
              <a:defRPr lang="ja-JP" altLang="en-US"/>
            </a:pP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3038">
              <a:lnSpc>
                <a:spcPct val="100000"/>
              </a:lnSpc>
              <a:tabLst>
                <a:tab pos="173038" algn="l"/>
              </a:tabLst>
              <a:defRPr lang="ja-JP" altLang="en-US"/>
            </a:pP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義務教育終了後～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39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歳の中野区</a:t>
            </a:r>
          </a:p>
          <a:p>
            <a:pPr marL="266700">
              <a:lnSpc>
                <a:spcPct val="100000"/>
              </a:lnSpc>
              <a:tabLst>
                <a:tab pos="266700" algn="l"/>
              </a:tabLst>
              <a:defRPr lang="ja-JP" altLang="en-US"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在住・在学・在勤の方が対象です。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00000"/>
              </a:lnSpc>
              <a:defRPr lang="ja-JP" altLang="en-US"/>
            </a:pP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80975" indent="-180975">
              <a:lnSpc>
                <a:spcPct val="100000"/>
              </a:lnSpc>
              <a:defRPr lang="ja-JP" altLang="en-US"/>
            </a:pP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※当日みらいステップなかの</a:t>
            </a:r>
            <a:r>
              <a:rPr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4F</a:t>
            </a: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80975" indent="-180975">
              <a:lnSpc>
                <a:spcPct val="100000"/>
              </a:lnSpc>
              <a:defRPr lang="ja-JP" altLang="en-US"/>
            </a:pPr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フリースペースは終日閉所となります。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AutoShape 2" descr="本を読んで閃いた人のイラスト【線画＋塗り】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" name="AutoShape 4" descr="本と人のイラスト【線画＋塗り】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9" name="AutoShape 12" descr="本を読む女の子のイラスト【線画＋塗り】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" name="AutoShape 14" descr="本を読む女の子のイラスト【線画＋塗り】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7894" y="102041"/>
            <a:ext cx="57675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フリースペースが新井に出現！！</a:t>
            </a:r>
            <a:endParaRPr lang="en-US" altLang="ja-JP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sz="1600" dirty="0"/>
          </a:p>
        </p:txBody>
      </p:sp>
      <p:sp>
        <p:nvSpPr>
          <p:cNvPr id="7" name="テキスト 87">
            <a:extLst>
              <a:ext uri="{FF2B5EF4-FFF2-40B4-BE49-F238E27FC236}">
                <a16:creationId xmlns:a16="http://schemas.microsoft.com/office/drawing/2014/main" id="{E879EA57-B3A6-C7F2-B686-9FF0CFE7B622}"/>
              </a:ext>
            </a:extLst>
          </p:cNvPr>
          <p:cNvSpPr txBox="1"/>
          <p:nvPr/>
        </p:nvSpPr>
        <p:spPr>
          <a:xfrm>
            <a:off x="3801497" y="8860319"/>
            <a:ext cx="1420057" cy="815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defRPr lang="ja-JP" altLang="en-US"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　</a:t>
            </a:r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HP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はこちら→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0183" y="8889388"/>
            <a:ext cx="792088" cy="792088"/>
          </a:xfrm>
          <a:prstGeom prst="roundRect">
            <a:avLst/>
          </a:prstGeom>
          <a:ln w="28575">
            <a:solidFill>
              <a:schemeClr val="accent4"/>
            </a:solidFill>
          </a:ln>
        </p:spPr>
      </p:pic>
      <p:pic>
        <p:nvPicPr>
          <p:cNvPr id="12" name="図 11" descr="正方形 が含まれている画像&#10;&#10;自動的に生成された説明">
            <a:extLst>
              <a:ext uri="{FF2B5EF4-FFF2-40B4-BE49-F238E27FC236}">
                <a16:creationId xmlns:a16="http://schemas.microsoft.com/office/drawing/2014/main" id="{89EE7AC8-8FF9-CD5F-AC50-C3BCFB61ACB6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5" r="3842"/>
          <a:stretch/>
        </p:blipFill>
        <p:spPr>
          <a:xfrm>
            <a:off x="237608" y="2904189"/>
            <a:ext cx="3168000" cy="3168000"/>
          </a:xfrm>
          <a:prstGeom prst="ellipse">
            <a:avLst/>
          </a:prstGeom>
          <a:ln w="28575" cap="rnd">
            <a:solidFill>
              <a:schemeClr val="accent4">
                <a:lumMod val="50000"/>
              </a:schemeClr>
            </a:solidFill>
            <a:prstDash val="sysDot"/>
            <a:round/>
          </a:ln>
        </p:spPr>
      </p:pic>
      <p:sp>
        <p:nvSpPr>
          <p:cNvPr id="8" name="円形吹き出し 7"/>
          <p:cNvSpPr/>
          <p:nvPr/>
        </p:nvSpPr>
        <p:spPr>
          <a:xfrm flipH="1">
            <a:off x="2390665" y="2899972"/>
            <a:ext cx="1536556" cy="826756"/>
          </a:xfrm>
          <a:prstGeom prst="wedgeEllipseCallout">
            <a:avLst>
              <a:gd name="adj1" fmla="val 56545"/>
              <a:gd name="adj2" fmla="val 21626"/>
            </a:avLst>
          </a:prstGeom>
          <a:solidFill>
            <a:schemeClr val="bg1"/>
          </a:solidFill>
          <a:ln w="34925">
            <a:solidFill>
              <a:srgbClr val="90E6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おしゃべりをしたり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20CE2483-95CA-43FC-949A-F9AD4B1D53BA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57" b="12135"/>
          <a:stretch/>
        </p:blipFill>
        <p:spPr>
          <a:xfrm>
            <a:off x="460375" y="3908943"/>
            <a:ext cx="1487745" cy="1869208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B1D426B3-5D04-473C-A4BD-84ECF0B4A83D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14" t="6491" r="5065" b="11085"/>
          <a:stretch/>
        </p:blipFill>
        <p:spPr>
          <a:xfrm>
            <a:off x="1892051" y="4277401"/>
            <a:ext cx="982836" cy="1500750"/>
          </a:xfrm>
          <a:prstGeom prst="rect">
            <a:avLst/>
          </a:prstGeom>
        </p:spPr>
      </p:pic>
      <p:sp>
        <p:nvSpPr>
          <p:cNvPr id="35" name="円形吹き出し 34"/>
          <p:cNvSpPr/>
          <p:nvPr/>
        </p:nvSpPr>
        <p:spPr>
          <a:xfrm flipH="1">
            <a:off x="149297" y="2450844"/>
            <a:ext cx="1536556" cy="767997"/>
          </a:xfrm>
          <a:prstGeom prst="wedgeEllipseCallout">
            <a:avLst>
              <a:gd name="adj1" fmla="val -11240"/>
              <a:gd name="adj2" fmla="val 76009"/>
            </a:avLst>
          </a:prstGeom>
          <a:solidFill>
            <a:schemeClr val="bg1"/>
          </a:solidFill>
          <a:ln w="34925">
            <a:solidFill>
              <a:srgbClr val="90E6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一人で</a:t>
            </a:r>
            <a:endParaRPr lang="en-US" altLang="ja-JP" sz="14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過ごしたり</a:t>
            </a:r>
            <a:endParaRPr kumimoji="1" lang="ja-JP" altLang="en-US" sz="14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1" name="図 20" descr="図形&#10;&#10;自動的に生成された説明">
            <a:extLst>
              <a:ext uri="{FF2B5EF4-FFF2-40B4-BE49-F238E27FC236}">
                <a16:creationId xmlns:a16="http://schemas.microsoft.com/office/drawing/2014/main" id="{D619FF62-8FFD-844E-8A76-6C496BBB3BA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497" y="3571898"/>
            <a:ext cx="2592030" cy="259203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4">
                <a:lumMod val="50000"/>
              </a:schemeClr>
            </a:solidFill>
            <a:prstDash val="sysDot"/>
          </a:ln>
        </p:spPr>
      </p:pic>
      <p:sp>
        <p:nvSpPr>
          <p:cNvPr id="34" name="円形吹き出し 33"/>
          <p:cNvSpPr/>
          <p:nvPr/>
        </p:nvSpPr>
        <p:spPr>
          <a:xfrm rot="21428708" flipH="1">
            <a:off x="326447" y="5441853"/>
            <a:ext cx="1798672" cy="753474"/>
          </a:xfrm>
          <a:prstGeom prst="wedgeEllipseCallout">
            <a:avLst>
              <a:gd name="adj1" fmla="val -53527"/>
              <a:gd name="adj2" fmla="val -50862"/>
            </a:avLst>
          </a:prstGeom>
          <a:solidFill>
            <a:schemeClr val="bg1"/>
          </a:solidFill>
          <a:ln w="34925">
            <a:solidFill>
              <a:srgbClr val="90E6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ふらっと</a:t>
            </a:r>
            <a:endParaRPr lang="en-US" altLang="ja-JP" sz="14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立ち寄るのも</a:t>
            </a:r>
            <a:r>
              <a:rPr lang="en-US" altLang="ja-JP" sz="14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OK♪</a:t>
            </a:r>
            <a:endParaRPr kumimoji="1" lang="ja-JP" altLang="en-US" sz="14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4DFCCD63-CE38-2CBB-7C60-1D0BD75A543D}"/>
              </a:ext>
            </a:extLst>
          </p:cNvPr>
          <p:cNvGrpSpPr/>
          <p:nvPr/>
        </p:nvGrpSpPr>
        <p:grpSpPr>
          <a:xfrm rot="990112">
            <a:off x="5427404" y="3071606"/>
            <a:ext cx="1064988" cy="1055690"/>
            <a:chOff x="7627319" y="2149668"/>
            <a:chExt cx="1044904" cy="895119"/>
          </a:xfrm>
        </p:grpSpPr>
        <p:sp>
          <p:nvSpPr>
            <p:cNvPr id="15" name="ハート 14">
              <a:extLst>
                <a:ext uri="{FF2B5EF4-FFF2-40B4-BE49-F238E27FC236}">
                  <a16:creationId xmlns:a16="http://schemas.microsoft.com/office/drawing/2014/main" id="{9BD03566-540F-0233-2CBA-201FE135E43E}"/>
                </a:ext>
              </a:extLst>
            </p:cNvPr>
            <p:cNvSpPr/>
            <p:nvPr/>
          </p:nvSpPr>
          <p:spPr>
            <a:xfrm>
              <a:off x="7627319" y="2149668"/>
              <a:ext cx="986513" cy="895119"/>
            </a:xfrm>
            <a:prstGeom prst="heart">
              <a:avLst/>
            </a:prstGeom>
            <a:solidFill>
              <a:schemeClr val="bg1"/>
            </a:solidFill>
            <a:ln w="31750">
              <a:solidFill>
                <a:schemeClr val="accent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4" name="テキスト 76"/>
            <p:cNvSpPr txBox="1"/>
            <p:nvPr/>
          </p:nvSpPr>
          <p:spPr>
            <a:xfrm rot="20609888">
              <a:off x="7631442" y="2351317"/>
              <a:ext cx="1040781" cy="583883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>
                <a:defRPr lang="ja-JP" altLang="en-US"/>
              </a:pPr>
              <a:r>
                <a:rPr lang="ja-JP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参加</a:t>
              </a:r>
            </a:p>
            <a:p>
              <a:pPr algn="ctr">
                <a:defRPr lang="ja-JP" altLang="en-US"/>
              </a:pPr>
              <a:r>
                <a:rPr lang="ja-JP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無料</a:t>
              </a: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26464D1E-C4EF-A268-D691-56C080CDBF5C}"/>
              </a:ext>
            </a:extLst>
          </p:cNvPr>
          <p:cNvGrpSpPr/>
          <p:nvPr/>
        </p:nvGrpSpPr>
        <p:grpSpPr>
          <a:xfrm>
            <a:off x="3107476" y="5211384"/>
            <a:ext cx="1080120" cy="975069"/>
            <a:chOff x="7533713" y="2069718"/>
            <a:chExt cx="1080120" cy="975069"/>
          </a:xfrm>
        </p:grpSpPr>
        <p:sp>
          <p:nvSpPr>
            <p:cNvPr id="18" name="ハート 17">
              <a:extLst>
                <a:ext uri="{FF2B5EF4-FFF2-40B4-BE49-F238E27FC236}">
                  <a16:creationId xmlns:a16="http://schemas.microsoft.com/office/drawing/2014/main" id="{B1BE89AD-1A8F-AC55-0E93-DA1FB127E113}"/>
                </a:ext>
              </a:extLst>
            </p:cNvPr>
            <p:cNvSpPr/>
            <p:nvPr/>
          </p:nvSpPr>
          <p:spPr>
            <a:xfrm>
              <a:off x="7533713" y="2069718"/>
              <a:ext cx="1080120" cy="975069"/>
            </a:xfrm>
            <a:prstGeom prst="heart">
              <a:avLst/>
            </a:prstGeom>
            <a:solidFill>
              <a:schemeClr val="bg1"/>
            </a:solidFill>
            <a:ln w="31750">
              <a:solidFill>
                <a:schemeClr val="accent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テキスト 76">
              <a:extLst>
                <a:ext uri="{FF2B5EF4-FFF2-40B4-BE49-F238E27FC236}">
                  <a16:creationId xmlns:a16="http://schemas.microsoft.com/office/drawing/2014/main" id="{299E90D0-1762-A7AF-3FA5-A6E4EBF46608}"/>
                </a:ext>
              </a:extLst>
            </p:cNvPr>
            <p:cNvSpPr txBox="1"/>
            <p:nvPr/>
          </p:nvSpPr>
          <p:spPr>
            <a:xfrm rot="21518095">
              <a:off x="7540531" y="2305387"/>
              <a:ext cx="1040781" cy="584775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>
                <a:defRPr lang="ja-JP" altLang="en-US"/>
              </a:pPr>
              <a:r>
                <a:rPr lang="ja-JP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予約</a:t>
              </a:r>
              <a:endParaRPr lang="en-US" altLang="ja-JP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algn="ctr">
                <a:defRPr lang="ja-JP" altLang="en-US"/>
              </a:pPr>
              <a:r>
                <a:rPr lang="ja-JP" altLang="en-US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不要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3E88A03C91E4E441BEDB3E6F9D0A3657" ma:contentTypeVersion="11" ma:contentTypeDescription="新しいドキュメントを作成します。" ma:contentTypeScope="" ma:versionID="27cd21c9b96a661a97ccdfc83f1d5bf2">
  <xsd:schema xmlns:xsd="http://www.w3.org/2001/XMLSchema" xmlns:xs="http://www.w3.org/2001/XMLSchema" xmlns:p="http://schemas.microsoft.com/office/2006/metadata/properties" xmlns:ns2="c9aecda5-ea83-4a6b-aae8-b86f8bd45914" xmlns:ns3="20785ea4-93e4-432e-a46a-593a969d5900" targetNamespace="http://schemas.microsoft.com/office/2006/metadata/properties" ma:root="true" ma:fieldsID="7e0a6e71fb4679b3f15a32fc677d8430" ns2:_="" ns3:_="">
    <xsd:import namespace="c9aecda5-ea83-4a6b-aae8-b86f8bd45914"/>
    <xsd:import namespace="20785ea4-93e4-432e-a46a-593a969d590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aecda5-ea83-4a6b-aae8-b86f8bd459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be353378-3e1d-4acc-8960-98cc56b0958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785ea4-93e4-432e-a46a-593a969d5900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3e37b30f-e3b6-405a-9cb4-c0c919745b97}" ma:internalName="TaxCatchAll" ma:showField="CatchAllData" ma:web="20785ea4-93e4-432e-a46a-593a969d59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0785ea4-93e4-432e-a46a-593a969d5900" xsi:nil="true"/>
    <lcf76f155ced4ddcb4097134ff3c332f xmlns="c9aecda5-ea83-4a6b-aae8-b86f8bd45914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ACC0AB5-F332-4785-8DD8-6B0DFDAC30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aecda5-ea83-4a6b-aae8-b86f8bd45914"/>
    <ds:schemaRef ds:uri="20785ea4-93e4-432e-a46a-593a969d59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1D1B624-DDEE-44DB-ADEB-BE23C457EA3A}">
  <ds:schemaRefs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  <ds:schemaRef ds:uri="http://www.w3.org/XML/1998/namespace"/>
    <ds:schemaRef ds:uri="20785ea4-93e4-432e-a46a-593a969d5900"/>
    <ds:schemaRef ds:uri="http://purl.org/dc/terms/"/>
    <ds:schemaRef ds:uri="http://schemas.openxmlformats.org/package/2006/metadata/core-properties"/>
    <ds:schemaRef ds:uri="c9aecda5-ea83-4a6b-aae8-b86f8bd45914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73DC01FF-8D9D-4014-88DB-9C3AC14B7E8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3090</TotalTime>
  <Words>196</Words>
  <Application>Microsoft Office PowerPoint</Application>
  <PresentationFormat>A4 210 x 297 mm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游ゴシック</vt:lpstr>
      <vt:lpstr>游ゴシック Light</vt:lpstr>
      <vt:lpstr>Arial</vt:lpstr>
      <vt:lpstr>標準</vt:lpstr>
      <vt:lpstr>PowerPoint プレゼンテーション</vt:lpstr>
    </vt:vector>
  </TitlesOfParts>
  <Company>中野区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久保田　樹</dc:creator>
  <cp:lastModifiedBy>中野区若者相談フリースペース</cp:lastModifiedBy>
  <cp:revision>113</cp:revision>
  <cp:lastPrinted>2024-08-24T03:53:54Z</cp:lastPrinted>
  <dcterms:created xsi:type="dcterms:W3CDTF">2022-12-09T06:51:44Z</dcterms:created>
  <dcterms:modified xsi:type="dcterms:W3CDTF">2024-08-28T02:51:32Z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0x0101003E88A03C91E4E441BEDB3E6F9D0A3657</vt:lpwstr>
  </property>
</Properties>
</file>